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2" r:id="rId1"/>
  </p:sldMasterIdLst>
  <p:sldIdLst>
    <p:sldId id="256" r:id="rId2"/>
    <p:sldId id="257" r:id="rId3"/>
    <p:sldId id="258" r:id="rId4"/>
    <p:sldId id="259" r:id="rId5"/>
    <p:sldId id="260" r:id="rId6"/>
    <p:sldId id="261" r:id="rId7"/>
    <p:sldId id="262" r:id="rId8"/>
    <p:sldId id="263" r:id="rId9"/>
    <p:sldId id="264" r:id="rId10"/>
    <p:sldId id="266" r:id="rId11"/>
    <p:sldId id="269" r:id="rId12"/>
    <p:sldId id="265" r:id="rId13"/>
    <p:sldId id="267"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76" autoAdjust="0"/>
    <p:restoredTop sz="94660"/>
  </p:normalViewPr>
  <p:slideViewPr>
    <p:cSldViewPr snapToGrid="0">
      <p:cViewPr varScale="1">
        <p:scale>
          <a:sx n="66" d="100"/>
          <a:sy n="66" d="100"/>
        </p:scale>
        <p:origin x="59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jpe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881882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569440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16312365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3076143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27406993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1672484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8" name="Footer Placeholder 7"/>
          <p:cNvSpPr>
            <a:spLocks noGrp="1"/>
          </p:cNvSpPr>
          <p:nvPr>
            <p:ph type="ftr" sz="quarter" idx="11"/>
          </p:nvPr>
        </p:nvSpPr>
        <p:spPr>
          <a:xfrm>
            <a:off x="561111" y="6391838"/>
            <a:ext cx="3644282" cy="304801"/>
          </a:xfrm>
        </p:spPr>
        <p:txBody>
          <a:bodyPr/>
          <a:lstStyle/>
          <a:p>
            <a:endParaRPr lang="en-IN" dirty="0"/>
          </a:p>
        </p:txBody>
      </p:sp>
      <p:sp>
        <p:nvSpPr>
          <p:cNvPr id="9" name="Slide Number Placeholder 8"/>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26584436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16433727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174743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3881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657198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392545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2905680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1022275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3249013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19996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BDE4BE-9AB3-42CC-BA3C-0EA187F6CC73}" type="datetimeFigureOut">
              <a:rPr lang="en-IN" smtClean="0"/>
              <a:t>29-03-2025</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E70DC55-E1E6-4130-8761-65A2D5A4BF5F}" type="slidenum">
              <a:rPr lang="en-IN" smtClean="0"/>
              <a:t>‹#›</a:t>
            </a:fld>
            <a:endParaRPr lang="en-IN" dirty="0"/>
          </a:p>
        </p:txBody>
      </p:sp>
    </p:spTree>
    <p:extLst>
      <p:ext uri="{BB962C8B-B14F-4D97-AF65-F5344CB8AC3E}">
        <p14:creationId xmlns:p14="http://schemas.microsoft.com/office/powerpoint/2010/main" val="2075435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16BDE4BE-9AB3-42CC-BA3C-0EA187F6CC73}" type="datetimeFigureOut">
              <a:rPr lang="en-IN" smtClean="0"/>
              <a:t>29-03-2025</a:t>
            </a:fld>
            <a:endParaRPr lang="en-IN"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E70DC55-E1E6-4130-8761-65A2D5A4BF5F}" type="slidenum">
              <a:rPr lang="en-IN" smtClean="0"/>
              <a:t>‹#›</a:t>
            </a:fld>
            <a:endParaRPr lang="en-IN" dirty="0"/>
          </a:p>
        </p:txBody>
      </p:sp>
    </p:spTree>
    <p:extLst>
      <p:ext uri="{BB962C8B-B14F-4D97-AF65-F5344CB8AC3E}">
        <p14:creationId xmlns:p14="http://schemas.microsoft.com/office/powerpoint/2010/main" val="1645500922"/>
      </p:ext>
    </p:extLst>
  </p:cSld>
  <p:clrMap bg1="lt1" tx1="dk1" bg2="lt2" tx2="dk2" accent1="accent1" accent2="accent2" accent3="accent3" accent4="accent4" accent5="accent5" accent6="accent6" hlink="hlink" folHlink="folHlink"/>
  <p:sldLayoutIdLst>
    <p:sldLayoutId id="2147483963" r:id="rId1"/>
    <p:sldLayoutId id="2147483964" r:id="rId2"/>
    <p:sldLayoutId id="2147483965" r:id="rId3"/>
    <p:sldLayoutId id="2147483966" r:id="rId4"/>
    <p:sldLayoutId id="2147483967" r:id="rId5"/>
    <p:sldLayoutId id="2147483968" r:id="rId6"/>
    <p:sldLayoutId id="2147483969" r:id="rId7"/>
    <p:sldLayoutId id="2147483970" r:id="rId8"/>
    <p:sldLayoutId id="2147483971" r:id="rId9"/>
    <p:sldLayoutId id="2147483972" r:id="rId10"/>
    <p:sldLayoutId id="2147483973" r:id="rId11"/>
    <p:sldLayoutId id="2147483974" r:id="rId12"/>
    <p:sldLayoutId id="2147483975" r:id="rId13"/>
    <p:sldLayoutId id="2147483976" r:id="rId14"/>
    <p:sldLayoutId id="2147483977" r:id="rId15"/>
    <p:sldLayoutId id="2147483978" r:id="rId16"/>
    <p:sldLayoutId id="214748397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8CF68-AEBA-E27F-A44A-41D49B43377C}"/>
              </a:ext>
            </a:extLst>
          </p:cNvPr>
          <p:cNvSpPr>
            <a:spLocks noGrp="1"/>
          </p:cNvSpPr>
          <p:nvPr>
            <p:ph type="ctrTitle"/>
          </p:nvPr>
        </p:nvSpPr>
        <p:spPr/>
        <p:txBody>
          <a:bodyPr>
            <a:normAutofit/>
          </a:bodyPr>
          <a:lstStyle/>
          <a:p>
            <a:r>
              <a:rPr lang="en-IN" sz="3600" dirty="0">
                <a:latin typeface="Times New Roman" panose="02020603050405020304" pitchFamily="18" charset="0"/>
                <a:cs typeface="Times New Roman" panose="02020603050405020304" pitchFamily="18" charset="0"/>
              </a:rPr>
              <a:t>FINAL PROJECT PRESENTATION </a:t>
            </a:r>
            <a:br>
              <a:rPr lang="en-IN" sz="3600" dirty="0">
                <a:latin typeface="Times New Roman" panose="02020603050405020304" pitchFamily="18" charset="0"/>
                <a:cs typeface="Times New Roman" panose="02020603050405020304" pitchFamily="18" charset="0"/>
              </a:rPr>
            </a:br>
            <a:r>
              <a:rPr lang="en-IN" sz="3600" dirty="0">
                <a:latin typeface="Times New Roman" panose="02020603050405020304" pitchFamily="18" charset="0"/>
                <a:cs typeface="Times New Roman" panose="02020603050405020304" pitchFamily="18" charset="0"/>
              </a:rPr>
              <a:t>SYS660-Decision and Risk Analysis</a:t>
            </a:r>
          </a:p>
        </p:txBody>
      </p:sp>
      <p:sp>
        <p:nvSpPr>
          <p:cNvPr id="3" name="Subtitle 2">
            <a:extLst>
              <a:ext uri="{FF2B5EF4-FFF2-40B4-BE49-F238E27FC236}">
                <a16:creationId xmlns:a16="http://schemas.microsoft.com/office/drawing/2014/main" id="{71163157-2274-F5BB-4B31-E34A1E966E40}"/>
              </a:ext>
            </a:extLst>
          </p:cNvPr>
          <p:cNvSpPr>
            <a:spLocks noGrp="1"/>
          </p:cNvSpPr>
          <p:nvPr>
            <p:ph type="subTitle" idx="1"/>
          </p:nvPr>
        </p:nvSpPr>
        <p:spPr>
          <a:xfrm>
            <a:off x="1154955" y="4777380"/>
            <a:ext cx="8825658" cy="1180658"/>
          </a:xfrm>
        </p:spPr>
        <p:txBody>
          <a:bodyPr>
            <a:normAutofit fontScale="92500" lnSpcReduction="20000"/>
          </a:bodyPr>
          <a:lstStyle/>
          <a:p>
            <a:r>
              <a:rPr lang="en-IN" sz="3300" dirty="0">
                <a:latin typeface="Times New Roman" panose="02020603050405020304" pitchFamily="18" charset="0"/>
                <a:cs typeface="Times New Roman" panose="02020603050405020304" pitchFamily="18" charset="0"/>
              </a:rPr>
              <a:t>Topic –Shoe Recommendation System</a:t>
            </a:r>
          </a:p>
          <a:p>
            <a:r>
              <a:rPr lang="en-IN" dirty="0">
                <a:latin typeface="Times New Roman" panose="02020603050405020304" pitchFamily="18" charset="0"/>
                <a:cs typeface="Times New Roman" panose="02020603050405020304" pitchFamily="18" charset="0"/>
              </a:rPr>
              <a:t>Prof Dr. Ting Liao</a:t>
            </a:r>
          </a:p>
          <a:p>
            <a:r>
              <a:rPr lang="en-IN" dirty="0">
                <a:latin typeface="Times New Roman" panose="02020603050405020304" pitchFamily="18" charset="0"/>
                <a:cs typeface="Times New Roman" panose="02020603050405020304" pitchFamily="18" charset="0"/>
              </a:rPr>
              <a:t>Group 7- WeiWei Tao, Priya Rao</a:t>
            </a:r>
          </a:p>
          <a:p>
            <a:endParaRPr lang="en-IN" dirty="0"/>
          </a:p>
        </p:txBody>
      </p:sp>
    </p:spTree>
    <p:extLst>
      <p:ext uri="{BB962C8B-B14F-4D97-AF65-F5344CB8AC3E}">
        <p14:creationId xmlns:p14="http://schemas.microsoft.com/office/powerpoint/2010/main" val="1757192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EBD5-0AA8-879C-B6F0-B93636380CD1}"/>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Selection Criteria</a:t>
            </a:r>
          </a:p>
        </p:txBody>
      </p:sp>
      <p:sp>
        <p:nvSpPr>
          <p:cNvPr id="3" name="Content Placeholder 2">
            <a:extLst>
              <a:ext uri="{FF2B5EF4-FFF2-40B4-BE49-F238E27FC236}">
                <a16:creationId xmlns:a16="http://schemas.microsoft.com/office/drawing/2014/main" id="{BD733FC5-606A-FD13-E1BB-D9110743FA4C}"/>
              </a:ext>
            </a:extLst>
          </p:cNvPr>
          <p:cNvSpPr>
            <a:spLocks noGrp="1"/>
          </p:cNvSpPr>
          <p:nvPr>
            <p:ph idx="1"/>
          </p:nvPr>
        </p:nvSpPr>
        <p:spPr/>
        <p:txBody>
          <a:bodyPr>
            <a:normAutofit fontScale="92500" lnSpcReduction="10000"/>
          </a:bodyPr>
          <a:lstStyle/>
          <a:p>
            <a:r>
              <a:rPr lang="en-IN" sz="2400" dirty="0">
                <a:latin typeface="Times New Roman" panose="02020603050405020304" pitchFamily="18" charset="0"/>
                <a:cs typeface="Times New Roman" panose="02020603050405020304" pitchFamily="18" charset="0"/>
              </a:rPr>
              <a:t>Price</a:t>
            </a:r>
          </a:p>
          <a:p>
            <a:r>
              <a:rPr lang="en-IN" sz="2400" dirty="0">
                <a:latin typeface="Times New Roman" panose="02020603050405020304" pitchFamily="18" charset="0"/>
                <a:cs typeface="Times New Roman" panose="02020603050405020304" pitchFamily="18" charset="0"/>
              </a:rPr>
              <a:t>Gender(include unisex products in both categories)</a:t>
            </a:r>
          </a:p>
          <a:p>
            <a:r>
              <a:rPr lang="en-IN" sz="2400" dirty="0">
                <a:latin typeface="Times New Roman" panose="02020603050405020304" pitchFamily="18" charset="0"/>
                <a:cs typeface="Times New Roman" panose="02020603050405020304" pitchFamily="18" charset="0"/>
              </a:rPr>
              <a:t>Brand</a:t>
            </a:r>
          </a:p>
          <a:p>
            <a:r>
              <a:rPr lang="en-IN" sz="2400" dirty="0">
                <a:latin typeface="Times New Roman" panose="02020603050405020304" pitchFamily="18" charset="0"/>
                <a:cs typeface="Times New Roman" panose="02020603050405020304" pitchFamily="18" charset="0"/>
              </a:rPr>
              <a:t>Usage</a:t>
            </a:r>
          </a:p>
          <a:p>
            <a:r>
              <a:rPr lang="en-IN" sz="2400" dirty="0">
                <a:latin typeface="Times New Roman" panose="02020603050405020304" pitchFamily="18" charset="0"/>
                <a:cs typeface="Times New Roman" panose="02020603050405020304" pitchFamily="18" charset="0"/>
              </a:rPr>
              <a:t>Material</a:t>
            </a:r>
          </a:p>
          <a:p>
            <a:r>
              <a:rPr lang="en-IN" sz="2400" dirty="0">
                <a:latin typeface="Times New Roman" panose="02020603050405020304" pitchFamily="18" charset="0"/>
                <a:cs typeface="Times New Roman" panose="02020603050405020304" pitchFamily="18" charset="0"/>
              </a:rPr>
              <a:t>Feet Length / Size</a:t>
            </a:r>
          </a:p>
          <a:p>
            <a:r>
              <a:rPr lang="en-IN" sz="2400" dirty="0">
                <a:latin typeface="Times New Roman" panose="02020603050405020304" pitchFamily="18" charset="0"/>
                <a:cs typeface="Times New Roman" panose="02020603050405020304" pitchFamily="18" charset="0"/>
              </a:rPr>
              <a:t>Customer Review</a:t>
            </a:r>
          </a:p>
          <a:p>
            <a:r>
              <a:rPr lang="en-IN" sz="2400" dirty="0">
                <a:latin typeface="Times New Roman" panose="02020603050405020304" pitchFamily="18" charset="0"/>
                <a:cs typeface="Times New Roman" panose="02020603050405020304" pitchFamily="18" charset="0"/>
              </a:rPr>
              <a:t>Quality of shoes(waterproof level, comfortability level)</a:t>
            </a:r>
          </a:p>
        </p:txBody>
      </p:sp>
    </p:spTree>
    <p:extLst>
      <p:ext uri="{BB962C8B-B14F-4D97-AF65-F5344CB8AC3E}">
        <p14:creationId xmlns:p14="http://schemas.microsoft.com/office/powerpoint/2010/main" val="79960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B483E-B36D-EBD9-A86F-3C582A60BD19}"/>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Utility Curves</a:t>
            </a:r>
          </a:p>
        </p:txBody>
      </p:sp>
      <p:pic>
        <p:nvPicPr>
          <p:cNvPr id="5" name="Content Placeholder 4">
            <a:extLst>
              <a:ext uri="{FF2B5EF4-FFF2-40B4-BE49-F238E27FC236}">
                <a16:creationId xmlns:a16="http://schemas.microsoft.com/office/drawing/2014/main" id="{2B931EFA-D0C2-59DA-980C-94C537122E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9904" y="2500157"/>
            <a:ext cx="4581625" cy="3753043"/>
          </a:xfrm>
        </p:spPr>
      </p:pic>
      <p:pic>
        <p:nvPicPr>
          <p:cNvPr id="7" name="Picture 6">
            <a:extLst>
              <a:ext uri="{FF2B5EF4-FFF2-40B4-BE49-F238E27FC236}">
                <a16:creationId xmlns:a16="http://schemas.microsoft.com/office/drawing/2014/main" id="{933D694A-284F-E6D8-6909-C0729FD4DC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9254" y="2500156"/>
            <a:ext cx="4491789" cy="3753043"/>
          </a:xfrm>
          <a:prstGeom prst="rect">
            <a:avLst/>
          </a:prstGeom>
        </p:spPr>
      </p:pic>
    </p:spTree>
    <p:extLst>
      <p:ext uri="{BB962C8B-B14F-4D97-AF65-F5344CB8AC3E}">
        <p14:creationId xmlns:p14="http://schemas.microsoft.com/office/powerpoint/2010/main" val="2129141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AE1B-1350-B884-FDC4-B534CBE5A41D}"/>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Development Plan</a:t>
            </a:r>
          </a:p>
        </p:txBody>
      </p:sp>
      <p:sp>
        <p:nvSpPr>
          <p:cNvPr id="3" name="Content Placeholder 2">
            <a:extLst>
              <a:ext uri="{FF2B5EF4-FFF2-40B4-BE49-F238E27FC236}">
                <a16:creationId xmlns:a16="http://schemas.microsoft.com/office/drawing/2014/main" id="{7E844ED0-33A9-05AC-4193-B2D2C5DE5231}"/>
              </a:ext>
            </a:extLst>
          </p:cNvPr>
          <p:cNvSpPr>
            <a:spLocks noGrp="1"/>
          </p:cNvSpPr>
          <p:nvPr>
            <p:ph idx="1"/>
          </p:nvPr>
        </p:nvSpPr>
        <p:spPr/>
        <p:txBody>
          <a:bodyPr>
            <a:normAutofit fontScale="77500" lnSpcReduction="20000"/>
          </a:bodyPr>
          <a:lstStyle/>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Obtaining and Analyzing Data: Through collaborations with shops or direct data collection, amass a vast amount of information about shoes, including style, material, size, customer reviews, and preferences.</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Algorithm Creation: Create and implement recommendation algorithms that assess user preferences and make precise recommendations by leveraging collaborative filtering or machine learning approaches.</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Designing User Interfaces: Provide a simple, easy-to-use interface (web or app-based) that allows users to explore recommendations, enter their preferences, and leave comments.</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Customization Elements: Incorporate features that let users customize their experience, like shoe type, color, size, occasion, and compatibility with user-specific needs (like orthopaedic requirements).</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Testing and Integration: To guarantee accuracy, relevance, and user happiness, integrate the recommendation system with e-commerce platforms and carry out thorough testing.</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Launch and Monitoring</a:t>
            </a:r>
            <a:r>
              <a:rPr lang="en-IN" sz="1800" u="sng" kern="100" dirty="0">
                <a:effectLst/>
                <a:latin typeface="Times New Roman" panose="02020603050405020304" pitchFamily="18" charset="0"/>
                <a:ea typeface="Calibri" panose="020F0502020204030204" pitchFamily="34" charset="0"/>
                <a:cs typeface="Times New Roman" panose="02020603050405020304" pitchFamily="18" charset="0"/>
              </a:rPr>
              <a:t>:</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Make the system available to consumers, keep an eye on its functionality, get input, and make ongoing adjustments based on how users interact with it and their preferences.</a:t>
            </a:r>
          </a:p>
          <a:p>
            <a:pPr marL="0" indent="0">
              <a:buNone/>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This plan highlights the need of taking a user-centric approach, with the goal of developing a strong   recommendation system that makes choosing shoes easier for customers and provides manufacturers and retailers with insightful data to improve their products and business plans.</a:t>
            </a:r>
          </a:p>
          <a:p>
            <a:endParaRPr lang="en-IN" dirty="0"/>
          </a:p>
        </p:txBody>
      </p:sp>
    </p:spTree>
    <p:extLst>
      <p:ext uri="{BB962C8B-B14F-4D97-AF65-F5344CB8AC3E}">
        <p14:creationId xmlns:p14="http://schemas.microsoft.com/office/powerpoint/2010/main" val="3181301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A614C-19A3-27DE-A9DD-EA4524D53231}"/>
              </a:ext>
            </a:extLst>
          </p:cNvPr>
          <p:cNvSpPr>
            <a:spLocks noGrp="1"/>
          </p:cNvSpPr>
          <p:nvPr>
            <p:ph type="title"/>
          </p:nvPr>
        </p:nvSpPr>
        <p:spPr/>
        <p:txBody>
          <a:bodyPr>
            <a:normAutofit/>
          </a:bodyPr>
          <a:lstStyle/>
          <a:p>
            <a:r>
              <a:rPr lang="en-IN" sz="3000" dirty="0">
                <a:latin typeface="Times New Roman" panose="02020603050405020304" pitchFamily="18" charset="0"/>
                <a:cs typeface="Times New Roman" panose="02020603050405020304" pitchFamily="18" charset="0"/>
              </a:rPr>
              <a:t>User Input </a:t>
            </a:r>
          </a:p>
        </p:txBody>
      </p:sp>
      <p:pic>
        <p:nvPicPr>
          <p:cNvPr id="5" name="Content Placeholder 4">
            <a:extLst>
              <a:ext uri="{FF2B5EF4-FFF2-40B4-BE49-F238E27FC236}">
                <a16:creationId xmlns:a16="http://schemas.microsoft.com/office/drawing/2014/main" id="{83B8B415-BC38-2227-DD8E-975E56FAAD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38425" y="2603499"/>
            <a:ext cx="7526956" cy="4066807"/>
          </a:xfrm>
        </p:spPr>
      </p:pic>
    </p:spTree>
    <p:extLst>
      <p:ext uri="{BB962C8B-B14F-4D97-AF65-F5344CB8AC3E}">
        <p14:creationId xmlns:p14="http://schemas.microsoft.com/office/powerpoint/2010/main" val="2144472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26812-AD42-A5F9-9522-4D5F0E658ABF}"/>
              </a:ext>
            </a:extLst>
          </p:cNvPr>
          <p:cNvSpPr>
            <a:spLocks noGrp="1"/>
          </p:cNvSpPr>
          <p:nvPr>
            <p:ph type="title"/>
          </p:nvPr>
        </p:nvSpPr>
        <p:spPr/>
        <p:txBody>
          <a:bodyPr>
            <a:normAutofit fontScale="90000"/>
          </a:bodyPr>
          <a:lstStyle/>
          <a:p>
            <a:r>
              <a:rPr lang="en-IN" sz="3200" dirty="0">
                <a:latin typeface="Times New Roman" panose="02020603050405020304" pitchFamily="18" charset="0"/>
                <a:cs typeface="Times New Roman" panose="02020603050405020304" pitchFamily="18" charset="0"/>
              </a:rPr>
              <a:t>User Input Description of Shoe Recommendation system</a:t>
            </a:r>
          </a:p>
        </p:txBody>
      </p:sp>
      <p:sp>
        <p:nvSpPr>
          <p:cNvPr id="3" name="Content Placeholder 2">
            <a:extLst>
              <a:ext uri="{FF2B5EF4-FFF2-40B4-BE49-F238E27FC236}">
                <a16:creationId xmlns:a16="http://schemas.microsoft.com/office/drawing/2014/main" id="{31B85070-45A1-B478-381E-C01D8BCA7899}"/>
              </a:ext>
            </a:extLst>
          </p:cNvPr>
          <p:cNvSpPr>
            <a:spLocks noGrp="1"/>
          </p:cNvSpPr>
          <p:nvPr>
            <p:ph idx="1"/>
          </p:nvPr>
        </p:nvSpPr>
        <p:spPr/>
        <p:txBody>
          <a:bodyPr>
            <a:normAutofit/>
          </a:bodyPr>
          <a:lstStyle/>
          <a:p>
            <a:r>
              <a:rPr lang="en-IN" sz="1800" dirty="0">
                <a:latin typeface="Times New Roman" panose="02020603050405020304" pitchFamily="18" charset="0"/>
                <a:cs typeface="Times New Roman" panose="02020603050405020304" pitchFamily="18" charset="0"/>
              </a:rPr>
              <a:t>The above screenshot represents an interface of the shoe recommendation system.</a:t>
            </a:r>
          </a:p>
          <a:p>
            <a:r>
              <a:rPr lang="en-IN" sz="1800" dirty="0">
                <a:latin typeface="Times New Roman" panose="02020603050405020304" pitchFamily="18" charset="0"/>
                <a:cs typeface="Times New Roman" panose="02020603050405020304" pitchFamily="18" charset="0"/>
              </a:rPr>
              <a:t>Two inputs- Max Price and Usage. Usage dropdown has 4 options </a:t>
            </a:r>
            <a:r>
              <a:rPr lang="en-IN" sz="1800" dirty="0" err="1">
                <a:latin typeface="Times New Roman" panose="02020603050405020304" pitchFamily="18" charset="0"/>
                <a:cs typeface="Times New Roman" panose="02020603050405020304" pitchFamily="18" charset="0"/>
              </a:rPr>
              <a:t>casual,hiking,running</a:t>
            </a:r>
            <a:r>
              <a:rPr lang="en-IN" sz="1800" dirty="0">
                <a:latin typeface="Times New Roman" panose="02020603050405020304" pitchFamily="18" charset="0"/>
                <a:cs typeface="Times New Roman" panose="02020603050405020304" pitchFamily="18" charset="0"/>
              </a:rPr>
              <a:t> and walking. Four attribute weights-Price weights, Review weights, Waterproof weights and Comfortability weights.</a:t>
            </a:r>
          </a:p>
          <a:p>
            <a:r>
              <a:rPr lang="en-IN" sz="1800" dirty="0">
                <a:latin typeface="Times New Roman" panose="02020603050405020304" pitchFamily="18" charset="0"/>
                <a:cs typeface="Times New Roman" panose="02020603050405020304" pitchFamily="18" charset="0"/>
              </a:rPr>
              <a:t>Enter Max price as $200, and Usage as casual from </a:t>
            </a:r>
            <a:r>
              <a:rPr lang="en-IN" sz="1800" dirty="0" err="1">
                <a:latin typeface="Times New Roman" panose="02020603050405020304" pitchFamily="18" charset="0"/>
                <a:cs typeface="Times New Roman" panose="02020603050405020304" pitchFamily="18" charset="0"/>
              </a:rPr>
              <a:t>dropdown.Next</a:t>
            </a:r>
            <a:r>
              <a:rPr lang="en-IN" sz="1800" dirty="0">
                <a:latin typeface="Times New Roman" panose="02020603050405020304" pitchFamily="18" charset="0"/>
                <a:cs typeface="Times New Roman" panose="02020603050405020304" pitchFamily="18" charset="0"/>
              </a:rPr>
              <a:t> set attribute weights, adjust price weights to 0.5, review weights to 0.7, waterproof weights to 0.5 and comfortability weights to 0.8.</a:t>
            </a:r>
          </a:p>
          <a:p>
            <a:r>
              <a:rPr lang="en-IN" sz="1800" dirty="0">
                <a:latin typeface="Times New Roman" panose="02020603050405020304" pitchFamily="18" charset="0"/>
                <a:cs typeface="Times New Roman" panose="02020603050405020304" pitchFamily="18" charset="0"/>
              </a:rPr>
              <a:t>Click the get recommendations option </a:t>
            </a:r>
          </a:p>
          <a:p>
            <a:r>
              <a:rPr lang="en-IN" sz="1800" dirty="0">
                <a:latin typeface="Times New Roman" panose="02020603050405020304" pitchFamily="18" charset="0"/>
                <a:cs typeface="Times New Roman" panose="02020603050405020304" pitchFamily="18" charset="0"/>
              </a:rPr>
              <a:t>A series of shoe recommendations would be displayed </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7474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E6E2B-6DB0-85E1-66F6-5B30E8A11E73}"/>
              </a:ext>
            </a:extLst>
          </p:cNvPr>
          <p:cNvSpPr>
            <a:spLocks noGrp="1"/>
          </p:cNvSpPr>
          <p:nvPr>
            <p:ph type="title"/>
          </p:nvPr>
        </p:nvSpPr>
        <p:spPr>
          <a:xfrm>
            <a:off x="838200" y="355499"/>
            <a:ext cx="10515600" cy="1325563"/>
          </a:xfrm>
        </p:spPr>
        <p:txBody>
          <a:bodyPr>
            <a:normAutofit/>
          </a:bodyPr>
          <a:lstStyle/>
          <a:p>
            <a:r>
              <a:rPr lang="en-IN" sz="3200" dirty="0">
                <a:latin typeface="Times New Roman" panose="02020603050405020304" pitchFamily="18" charset="0"/>
                <a:cs typeface="Times New Roman" panose="02020603050405020304" pitchFamily="18" charset="0"/>
              </a:rPr>
              <a:t>What is Shoe Recommendation System?</a:t>
            </a:r>
            <a:br>
              <a:rPr lang="en-IN" dirty="0"/>
            </a:br>
            <a:endParaRPr lang="en-IN" dirty="0"/>
          </a:p>
        </p:txBody>
      </p:sp>
      <p:sp>
        <p:nvSpPr>
          <p:cNvPr id="3" name="Content Placeholder 2">
            <a:extLst>
              <a:ext uri="{FF2B5EF4-FFF2-40B4-BE49-F238E27FC236}">
                <a16:creationId xmlns:a16="http://schemas.microsoft.com/office/drawing/2014/main" id="{79E30761-13E3-43D3-84EC-AC620B4A7170}"/>
              </a:ext>
            </a:extLst>
          </p:cNvPr>
          <p:cNvSpPr>
            <a:spLocks noGrp="1"/>
          </p:cNvSpPr>
          <p:nvPr>
            <p:ph idx="1"/>
          </p:nvPr>
        </p:nvSpPr>
        <p:spPr/>
        <p:txBody>
          <a:bodyPr/>
          <a:lstStyle/>
          <a:p>
            <a:pPr marL="0" indent="0">
              <a:buNone/>
            </a:pPr>
            <a:r>
              <a:rPr lang="en-US" sz="2400" dirty="0">
                <a:latin typeface="Times New Roman" panose="02020603050405020304" pitchFamily="18" charset="0"/>
                <a:cs typeface="Times New Roman" panose="02020603050405020304" pitchFamily="18" charset="0"/>
              </a:rPr>
              <a:t>A shoe recommendation system is a software that provides shoe suggestions to customers based on price, gender, usage, ,material, feet length, customers, waterproof level, comfortability level. This particular kind of recommendation system is frequently employed by retail websites or e-commerce platforms that sell shoes.</a:t>
            </a:r>
          </a:p>
          <a:p>
            <a:pPr marL="0" indent="0">
              <a:buNone/>
            </a:pPr>
            <a:endParaRPr lang="en-IN" dirty="0"/>
          </a:p>
        </p:txBody>
      </p:sp>
      <p:pic>
        <p:nvPicPr>
          <p:cNvPr id="5" name="Picture 4">
            <a:extLst>
              <a:ext uri="{FF2B5EF4-FFF2-40B4-BE49-F238E27FC236}">
                <a16:creationId xmlns:a16="http://schemas.microsoft.com/office/drawing/2014/main" id="{B1934DD8-BA56-179D-D67B-15BF3DA601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3993" y="3936734"/>
            <a:ext cx="2954954" cy="3226870"/>
          </a:xfrm>
          <a:prstGeom prst="rect">
            <a:avLst/>
          </a:prstGeom>
        </p:spPr>
      </p:pic>
    </p:spTree>
    <p:extLst>
      <p:ext uri="{BB962C8B-B14F-4D97-AF65-F5344CB8AC3E}">
        <p14:creationId xmlns:p14="http://schemas.microsoft.com/office/powerpoint/2010/main" val="2764666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CC3D6-1AA3-751A-523D-3D9C87C6CCC1}"/>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7EB271DA-0FB5-B308-29B8-ED637671A607}"/>
              </a:ext>
            </a:extLst>
          </p:cNvPr>
          <p:cNvSpPr>
            <a:spLocks noGrp="1"/>
          </p:cNvSpPr>
          <p:nvPr>
            <p:ph idx="1"/>
          </p:nvPr>
        </p:nvSpPr>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The convenience of online shopping and the growing need for individualized shopping experiences are the driving forces behind the development of a Decision Support System (DSS) for shoe suggestions. Finding the ideal pair of shoes that fits their needs in terms of comfort, style, and function can be difficult for consumers. This system's objective is to make the process of choosing shoes easier by using technology to provide personalized recommendations depending on each user’s needs.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2318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F2C6D-AAE0-D5F2-33A5-EC62E775C196}"/>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Users of Shoe Recommendation System</a:t>
            </a:r>
          </a:p>
        </p:txBody>
      </p:sp>
      <p:sp>
        <p:nvSpPr>
          <p:cNvPr id="3" name="Content Placeholder 2">
            <a:extLst>
              <a:ext uri="{FF2B5EF4-FFF2-40B4-BE49-F238E27FC236}">
                <a16:creationId xmlns:a16="http://schemas.microsoft.com/office/drawing/2014/main" id="{A950092F-5A2A-4763-E1E5-EC207D7C064F}"/>
              </a:ext>
            </a:extLst>
          </p:cNvPr>
          <p:cNvSpPr>
            <a:spLocks noGrp="1"/>
          </p:cNvSpPr>
          <p:nvPr>
            <p:ph idx="1"/>
          </p:nvPr>
        </p:nvSpPr>
        <p:spPr/>
        <p:txBody>
          <a:bodyPr>
            <a:normAutofit fontScale="85000" lnSpcReduction="10000"/>
          </a:bodyPr>
          <a:lstStyle/>
          <a:p>
            <a:pPr marL="0" indent="0">
              <a:buNone/>
            </a:pPr>
            <a:r>
              <a:rPr lang="en-US" sz="2400" dirty="0">
                <a:latin typeface="Times New Roman" panose="02020603050405020304" pitchFamily="18" charset="0"/>
                <a:cs typeface="Times New Roman" panose="02020603050405020304" pitchFamily="18" charset="0"/>
              </a:rPr>
              <a:t>The following people can make use of the Shoe Recommendation System:</a:t>
            </a:r>
          </a:p>
          <a:p>
            <a:r>
              <a:rPr lang="en-US" sz="2400" dirty="0">
                <a:latin typeface="Times New Roman" panose="02020603050405020304" pitchFamily="18" charset="0"/>
                <a:cs typeface="Times New Roman" panose="02020603050405020304" pitchFamily="18" charset="0"/>
              </a:rPr>
              <a:t>Shoppers/Buyers: People who want to buy shoes online and are looking for advice and tailored suggestions based on their size, style, and other considerations.</a:t>
            </a:r>
          </a:p>
          <a:p>
            <a:r>
              <a:rPr lang="en-US" sz="2400" dirty="0">
                <a:latin typeface="Times New Roman" panose="02020603050405020304" pitchFamily="18" charset="0"/>
                <a:cs typeface="Times New Roman" panose="02020603050405020304" pitchFamily="18" charset="0"/>
              </a:rPr>
              <a:t>E-commerce platforms and retail websites: By including a recommendation system into their websites, e-commerce sites and shops online hope to increase user engagement and happiness.</a:t>
            </a:r>
          </a:p>
          <a:p>
            <a:r>
              <a:rPr lang="en-US" sz="2400" dirty="0">
                <a:latin typeface="Times New Roman" panose="02020603050405020304" pitchFamily="18" charset="0"/>
                <a:cs typeface="Times New Roman" panose="02020603050405020304" pitchFamily="18" charset="0"/>
              </a:rPr>
              <a:t>Manufacturers/Brands of Shoes: Companies that want to maximize their product offers and marketing strategies should be aware of consumer trends, tastes, and market demands. This includes shoe manufacturers and brands.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1214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FD36E-3A7B-B033-86BC-577BF403A52E}"/>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Types Of Shoes </a:t>
            </a:r>
          </a:p>
        </p:txBody>
      </p:sp>
      <p:sp>
        <p:nvSpPr>
          <p:cNvPr id="3" name="Content Placeholder 2">
            <a:extLst>
              <a:ext uri="{FF2B5EF4-FFF2-40B4-BE49-F238E27FC236}">
                <a16:creationId xmlns:a16="http://schemas.microsoft.com/office/drawing/2014/main" id="{E717F9D6-AAE8-81D1-7311-EF88A8FE889E}"/>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Running shoes</a:t>
            </a:r>
          </a:p>
          <a:p>
            <a:r>
              <a:rPr lang="en-IN" sz="2400" dirty="0">
                <a:latin typeface="Times New Roman" panose="02020603050405020304" pitchFamily="18" charset="0"/>
                <a:cs typeface="Times New Roman" panose="02020603050405020304" pitchFamily="18" charset="0"/>
              </a:rPr>
              <a:t>Hiking shoes</a:t>
            </a:r>
          </a:p>
          <a:p>
            <a:r>
              <a:rPr lang="en-IN" sz="2400" dirty="0">
                <a:latin typeface="Times New Roman" panose="02020603050405020304" pitchFamily="18" charset="0"/>
                <a:cs typeface="Times New Roman" panose="02020603050405020304" pitchFamily="18" charset="0"/>
              </a:rPr>
              <a:t>Casual shoes                                                   </a:t>
            </a:r>
          </a:p>
          <a:p>
            <a:r>
              <a:rPr lang="en-IN" sz="2400" dirty="0">
                <a:latin typeface="Times New Roman" panose="02020603050405020304" pitchFamily="18" charset="0"/>
                <a:cs typeface="Times New Roman" panose="02020603050405020304" pitchFamily="18" charset="0"/>
              </a:rPr>
              <a:t>Walking shoes</a:t>
            </a:r>
          </a:p>
          <a:p>
            <a:r>
              <a:rPr lang="en-IN" sz="2400" dirty="0">
                <a:latin typeface="Times New Roman" panose="02020603050405020304" pitchFamily="18" charset="0"/>
                <a:cs typeface="Times New Roman" panose="02020603050405020304" pitchFamily="18" charset="0"/>
              </a:rPr>
              <a:t>Training shoes</a:t>
            </a:r>
          </a:p>
        </p:txBody>
      </p:sp>
      <p:pic>
        <p:nvPicPr>
          <p:cNvPr id="5" name="Picture 4">
            <a:extLst>
              <a:ext uri="{FF2B5EF4-FFF2-40B4-BE49-F238E27FC236}">
                <a16:creationId xmlns:a16="http://schemas.microsoft.com/office/drawing/2014/main" id="{3F78DB00-9556-E579-704C-838E0D3B7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4407" y="2654033"/>
            <a:ext cx="4417997" cy="3006257"/>
          </a:xfrm>
          <a:prstGeom prst="rect">
            <a:avLst/>
          </a:prstGeom>
        </p:spPr>
      </p:pic>
    </p:spTree>
    <p:extLst>
      <p:ext uri="{BB962C8B-B14F-4D97-AF65-F5344CB8AC3E}">
        <p14:creationId xmlns:p14="http://schemas.microsoft.com/office/powerpoint/2010/main" val="2037878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4B8B8-00E6-336C-783A-66771778697D}"/>
              </a:ext>
            </a:extLst>
          </p:cNvPr>
          <p:cNvSpPr>
            <a:spLocks noGrp="1"/>
          </p:cNvSpPr>
          <p:nvPr>
            <p:ph type="title"/>
          </p:nvPr>
        </p:nvSpPr>
        <p:spPr/>
        <p:txBody>
          <a:bodyPr/>
          <a:lstStyle/>
          <a:p>
            <a:r>
              <a:rPr lang="en-IN" sz="3200" dirty="0">
                <a:latin typeface="Times New Roman" panose="02020603050405020304" pitchFamily="18" charset="0"/>
                <a:cs typeface="Times New Roman" panose="02020603050405020304" pitchFamily="18" charset="0"/>
              </a:rPr>
              <a:t>Brands of Shoes</a:t>
            </a:r>
            <a:br>
              <a:rPr lang="en-IN" dirty="0"/>
            </a:br>
            <a:endParaRPr lang="en-IN" dirty="0"/>
          </a:p>
        </p:txBody>
      </p:sp>
      <p:sp>
        <p:nvSpPr>
          <p:cNvPr id="3" name="Content Placeholder 2">
            <a:extLst>
              <a:ext uri="{FF2B5EF4-FFF2-40B4-BE49-F238E27FC236}">
                <a16:creationId xmlns:a16="http://schemas.microsoft.com/office/drawing/2014/main" id="{27F1A920-717B-6672-69D1-4F0DAE426A6D}"/>
              </a:ext>
            </a:extLst>
          </p:cNvPr>
          <p:cNvSpPr>
            <a:spLocks noGrp="1"/>
          </p:cNvSpPr>
          <p:nvPr>
            <p:ph idx="1"/>
          </p:nvPr>
        </p:nvSpPr>
        <p:spPr/>
        <p:txBody>
          <a:bodyPr>
            <a:noAutofit/>
          </a:bodyPr>
          <a:lstStyle/>
          <a:p>
            <a:r>
              <a:rPr lang="en-IN" sz="2400" dirty="0">
                <a:latin typeface="Times New Roman" panose="02020603050405020304" pitchFamily="18" charset="0"/>
                <a:cs typeface="Times New Roman" panose="02020603050405020304" pitchFamily="18" charset="0"/>
              </a:rPr>
              <a:t>Puma                                 </a:t>
            </a:r>
          </a:p>
          <a:p>
            <a:r>
              <a:rPr lang="en-IN" sz="2400" dirty="0">
                <a:latin typeface="Times New Roman" panose="02020603050405020304" pitchFamily="18" charset="0"/>
                <a:cs typeface="Times New Roman" panose="02020603050405020304" pitchFamily="18" charset="0"/>
              </a:rPr>
              <a:t>Under Armour</a:t>
            </a:r>
          </a:p>
          <a:p>
            <a:r>
              <a:rPr lang="en-IN" sz="2400" dirty="0">
                <a:latin typeface="Times New Roman" panose="02020603050405020304" pitchFamily="18" charset="0"/>
                <a:cs typeface="Times New Roman" panose="02020603050405020304" pitchFamily="18" charset="0"/>
              </a:rPr>
              <a:t>New Balance</a:t>
            </a:r>
          </a:p>
          <a:p>
            <a:r>
              <a:rPr lang="en-IN" sz="2400" dirty="0">
                <a:latin typeface="Times New Roman" panose="02020603050405020304" pitchFamily="18" charset="0"/>
                <a:cs typeface="Times New Roman" panose="02020603050405020304" pitchFamily="18" charset="0"/>
              </a:rPr>
              <a:t>Adidas                                     </a:t>
            </a:r>
          </a:p>
          <a:p>
            <a:r>
              <a:rPr lang="en-IN" sz="2400" dirty="0">
                <a:latin typeface="Times New Roman" panose="02020603050405020304" pitchFamily="18" charset="0"/>
                <a:cs typeface="Times New Roman" panose="02020603050405020304" pitchFamily="18" charset="0"/>
              </a:rPr>
              <a:t>Nike</a:t>
            </a:r>
          </a:p>
          <a:p>
            <a:r>
              <a:rPr lang="en-IN" sz="2400" dirty="0">
                <a:latin typeface="Times New Roman" panose="02020603050405020304" pitchFamily="18" charset="0"/>
                <a:cs typeface="Times New Roman" panose="02020603050405020304" pitchFamily="18" charset="0"/>
              </a:rPr>
              <a:t>Asics</a:t>
            </a:r>
          </a:p>
          <a:p>
            <a:r>
              <a:rPr lang="en-IN" sz="2400" dirty="0">
                <a:latin typeface="Times New Roman" panose="02020603050405020304" pitchFamily="18" charset="0"/>
                <a:cs typeface="Times New Roman" panose="02020603050405020304" pitchFamily="18" charset="0"/>
              </a:rPr>
              <a:t>Reebok</a:t>
            </a:r>
          </a:p>
          <a:p>
            <a:r>
              <a:rPr lang="en-IN" sz="2400" dirty="0">
                <a:latin typeface="Times New Roman" panose="02020603050405020304" pitchFamily="18" charset="0"/>
                <a:cs typeface="Times New Roman" panose="02020603050405020304" pitchFamily="18" charset="0"/>
              </a:rPr>
              <a:t>Skechers</a:t>
            </a:r>
          </a:p>
          <a:p>
            <a:r>
              <a:rPr lang="en-IN" sz="2400" dirty="0">
                <a:latin typeface="Times New Roman" panose="02020603050405020304" pitchFamily="18" charset="0"/>
                <a:cs typeface="Times New Roman" panose="02020603050405020304" pitchFamily="18" charset="0"/>
              </a:rPr>
              <a:t>Vans</a:t>
            </a:r>
          </a:p>
          <a:p>
            <a:r>
              <a:rPr lang="en-IN" sz="2400" dirty="0">
                <a:latin typeface="Times New Roman" panose="02020603050405020304" pitchFamily="18" charset="0"/>
                <a:cs typeface="Times New Roman" panose="02020603050405020304" pitchFamily="18" charset="0"/>
              </a:rPr>
              <a:t>Converse</a:t>
            </a:r>
          </a:p>
        </p:txBody>
      </p:sp>
      <p:pic>
        <p:nvPicPr>
          <p:cNvPr id="5" name="Picture 4">
            <a:extLst>
              <a:ext uri="{FF2B5EF4-FFF2-40B4-BE49-F238E27FC236}">
                <a16:creationId xmlns:a16="http://schemas.microsoft.com/office/drawing/2014/main" id="{EE52BD69-6BB0-EE1F-7548-4F4D0E01FB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9142" y="3081303"/>
            <a:ext cx="6160168" cy="2460693"/>
          </a:xfrm>
          <a:prstGeom prst="rect">
            <a:avLst/>
          </a:prstGeom>
        </p:spPr>
      </p:pic>
    </p:spTree>
    <p:extLst>
      <p:ext uri="{BB962C8B-B14F-4D97-AF65-F5344CB8AC3E}">
        <p14:creationId xmlns:p14="http://schemas.microsoft.com/office/powerpoint/2010/main" val="4005403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BA762-BEB3-4D06-CE0C-5A6C53A4854E}"/>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Data Collection</a:t>
            </a:r>
          </a:p>
        </p:txBody>
      </p:sp>
      <p:pic>
        <p:nvPicPr>
          <p:cNvPr id="5" name="Content Placeholder 4">
            <a:extLst>
              <a:ext uri="{FF2B5EF4-FFF2-40B4-BE49-F238E27FC236}">
                <a16:creationId xmlns:a16="http://schemas.microsoft.com/office/drawing/2014/main" id="{F8C838F3-FE8F-BCDF-CAF5-D80571F4CC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1480" y="2603500"/>
            <a:ext cx="4573353" cy="3416300"/>
          </a:xfrm>
        </p:spPr>
      </p:pic>
    </p:spTree>
    <p:extLst>
      <p:ext uri="{BB962C8B-B14F-4D97-AF65-F5344CB8AC3E}">
        <p14:creationId xmlns:p14="http://schemas.microsoft.com/office/powerpoint/2010/main" val="4050307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A1405-8546-05A7-C5AD-E822D1B7442B}"/>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Dataset Description</a:t>
            </a:r>
          </a:p>
        </p:txBody>
      </p:sp>
      <p:sp>
        <p:nvSpPr>
          <p:cNvPr id="3" name="Content Placeholder 2">
            <a:extLst>
              <a:ext uri="{FF2B5EF4-FFF2-40B4-BE49-F238E27FC236}">
                <a16:creationId xmlns:a16="http://schemas.microsoft.com/office/drawing/2014/main" id="{E4FFC329-53EC-92BA-99AB-A38083E14BB8}"/>
              </a:ext>
            </a:extLst>
          </p:cNvPr>
          <p:cNvSpPr>
            <a:spLocks noGrp="1"/>
          </p:cNvSpPr>
          <p:nvPr>
            <p:ph idx="1"/>
          </p:nvPr>
        </p:nvSpPr>
        <p:spPr/>
        <p:txBody>
          <a:bodyPr>
            <a:normAutofit fontScale="85000" lnSpcReduction="20000"/>
          </a:bodyPr>
          <a:lstStyle/>
          <a:p>
            <a:pPr marL="0" indent="0">
              <a:buNone/>
            </a:pPr>
            <a:r>
              <a:rPr lang="en-IN" sz="1800" dirty="0">
                <a:latin typeface="Times New Roman" panose="02020603050405020304" pitchFamily="18" charset="0"/>
                <a:cs typeface="Times New Roman" panose="02020603050405020304" pitchFamily="18" charset="0"/>
              </a:rPr>
              <a:t>Some of the attributes chosen from the dataset are price, gender, brand, usage, material, feet length, customer reviews, waterproof level, comfortability level.The dataset is described below:</a:t>
            </a:r>
          </a:p>
          <a:p>
            <a:r>
              <a:rPr lang="en-IN" sz="1800" dirty="0">
                <a:latin typeface="Times New Roman" panose="02020603050405020304" pitchFamily="18" charset="0"/>
                <a:cs typeface="Times New Roman" panose="02020603050405020304" pitchFamily="18" charset="0"/>
              </a:rPr>
              <a:t>Price -</a:t>
            </a:r>
            <a:r>
              <a:rPr lang="en-US" sz="1800" dirty="0">
                <a:latin typeface="Times New Roman" panose="02020603050405020304" pitchFamily="18" charset="0"/>
                <a:cs typeface="Times New Roman" panose="02020603050405020304" pitchFamily="18" charset="0"/>
              </a:rPr>
              <a:t>The cost of the shoes is represented by the price attribute.It might be a number that represents the price of the shoes, broken down into various price points or ranges.</a:t>
            </a:r>
          </a:p>
          <a:p>
            <a:r>
              <a:rPr lang="en-IN" sz="1800" dirty="0">
                <a:latin typeface="Times New Roman" panose="02020603050405020304" pitchFamily="18" charset="0"/>
                <a:cs typeface="Times New Roman" panose="02020603050405020304" pitchFamily="18" charset="0"/>
              </a:rPr>
              <a:t>Gender – </a:t>
            </a:r>
            <a:r>
              <a:rPr lang="en-US" sz="1800" dirty="0">
                <a:latin typeface="Times New Roman" panose="02020603050405020304" pitchFamily="18" charset="0"/>
                <a:cs typeface="Times New Roman" panose="02020603050405020304" pitchFamily="18" charset="0"/>
              </a:rPr>
              <a:t>The target gender of the shoes is indicated by this characteristic. It may consist of classifications like kids' shoes, women's shoes, or men's shoes, or it may be unisex, male, or female.</a:t>
            </a:r>
          </a:p>
          <a:p>
            <a:r>
              <a:rPr lang="en-US" sz="1800" dirty="0">
                <a:latin typeface="Times New Roman" panose="02020603050405020304" pitchFamily="18" charset="0"/>
                <a:cs typeface="Times New Roman" panose="02020603050405020304" pitchFamily="18" charset="0"/>
              </a:rPr>
              <a:t>Brand - This characteristic speaks to the shoe's maker or brand. It might feature a variety of brands, like New Balance, Adidas, Puma, Reebok, and Nike.</a:t>
            </a:r>
          </a:p>
          <a:p>
            <a:r>
              <a:rPr lang="en-US" sz="1800" dirty="0">
                <a:latin typeface="Times New Roman" panose="02020603050405020304" pitchFamily="18" charset="0"/>
                <a:cs typeface="Times New Roman" panose="02020603050405020304" pitchFamily="18" charset="0"/>
              </a:rPr>
              <a:t>Usage - This feature explains the intended function or purpose of the shoes. It may cover things like sports, hiking, work, casual and formal attire, running, etc.</a:t>
            </a:r>
          </a:p>
          <a:p>
            <a:r>
              <a:rPr lang="en-IN" sz="1800" dirty="0">
                <a:latin typeface="Times New Roman" panose="02020603050405020304" pitchFamily="18" charset="0"/>
                <a:cs typeface="Times New Roman" panose="02020603050405020304" pitchFamily="18" charset="0"/>
              </a:rPr>
              <a:t>Material - </a:t>
            </a:r>
            <a:r>
              <a:rPr lang="en-US" sz="1800" dirty="0">
                <a:latin typeface="Times New Roman" panose="02020603050405020304" pitchFamily="18" charset="0"/>
                <a:cs typeface="Times New Roman" panose="02020603050405020304" pitchFamily="18" charset="0"/>
              </a:rPr>
              <a:t>The main component that went into making the shoes is described in this feature. Materials such as suede, canvas, rubber, mesh, leather, and synthetics could be used.</a:t>
            </a:r>
          </a:p>
          <a:p>
            <a:pPr marL="0" indent="0">
              <a:buNone/>
            </a:pPr>
            <a:r>
              <a:rPr lang="en-US" sz="1800"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3463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4F5F6-4711-108A-306E-DCBF93084437}"/>
              </a:ext>
            </a:extLst>
          </p:cNvPr>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Dataset Description Continued</a:t>
            </a:r>
          </a:p>
        </p:txBody>
      </p:sp>
      <p:sp>
        <p:nvSpPr>
          <p:cNvPr id="3" name="Content Placeholder 2">
            <a:extLst>
              <a:ext uri="{FF2B5EF4-FFF2-40B4-BE49-F238E27FC236}">
                <a16:creationId xmlns:a16="http://schemas.microsoft.com/office/drawing/2014/main" id="{29151FD5-8D6F-499E-9053-CD3C93F13BC3}"/>
              </a:ext>
            </a:extLst>
          </p:cNvPr>
          <p:cNvSpPr>
            <a:spLocks noGrp="1"/>
          </p:cNvSpPr>
          <p:nvPr>
            <p:ph idx="1"/>
          </p:nvPr>
        </p:nvSpPr>
        <p:spPr/>
        <p:txBody>
          <a:bodyPr>
            <a:normAutofit lnSpcReduction="10000"/>
          </a:bodyPr>
          <a:lstStyle/>
          <a:p>
            <a:r>
              <a:rPr lang="en-IN" sz="1800" dirty="0">
                <a:latin typeface="Times New Roman" panose="02020603050405020304" pitchFamily="18" charset="0"/>
                <a:cs typeface="Times New Roman" panose="02020603050405020304" pitchFamily="18" charset="0"/>
              </a:rPr>
              <a:t>Feet Length - </a:t>
            </a:r>
            <a:r>
              <a:rPr lang="en-US" sz="1800" dirty="0">
                <a:latin typeface="Times New Roman" panose="02020603050405020304" pitchFamily="18" charset="0"/>
                <a:cs typeface="Times New Roman" panose="02020603050405020304" pitchFamily="18" charset="0"/>
              </a:rPr>
              <a:t>The length of the foot that the shoes are appropriate for is represented by this characteristic. A number representing a shoe size or a measurement of the length of the foot could be displayed.</a:t>
            </a:r>
          </a:p>
          <a:p>
            <a:r>
              <a:rPr lang="en-US" sz="1800" dirty="0">
                <a:latin typeface="Times New Roman" panose="02020603050405020304" pitchFamily="18" charset="0"/>
                <a:cs typeface="Times New Roman" panose="02020603050405020304" pitchFamily="18" charset="0"/>
              </a:rPr>
              <a:t>Customer Reviews - </a:t>
            </a:r>
            <a:r>
              <a:rPr lang="en-US" sz="1800" b="0" i="0" dirty="0">
                <a:solidFill>
                  <a:srgbClr val="374151"/>
                </a:solidFill>
                <a:effectLst/>
                <a:latin typeface="Times New Roman" panose="02020603050405020304" pitchFamily="18" charset="0"/>
                <a:cs typeface="Times New Roman" panose="02020603050405020304" pitchFamily="18" charset="0"/>
              </a:rPr>
              <a:t>This attribute includes customer feedback or reviews about the shoes. It might contain text data, ratings (e.g., star ratings), sentiment analysis, or aggregated scores based on customer reviews.</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Waterproof level - This feature indicates how water-resistant or waterproof the shoes are. It might have classifications like waterproof level to be low, medium and high.</a:t>
            </a:r>
          </a:p>
          <a:p>
            <a:r>
              <a:rPr lang="en-US" sz="1800" dirty="0">
                <a:latin typeface="Times New Roman" panose="02020603050405020304" pitchFamily="18" charset="0"/>
                <a:cs typeface="Times New Roman" panose="02020603050405020304" pitchFamily="18" charset="0"/>
              </a:rPr>
              <a:t>Comfortability level - This feature shows how comfy the shoes are. The classification of shoes into high, medium, and low comfort levels may be based on consumer feedback, product specifications, or specific comfort-related qualities. </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48062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2024</TotalTime>
  <Words>1056</Words>
  <Application>Microsoft Office PowerPoint</Application>
  <PresentationFormat>Widescreen</PresentationFormat>
  <Paragraphs>69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Century Gothic</vt:lpstr>
      <vt:lpstr>Times New Roman</vt:lpstr>
      <vt:lpstr>Wingdings 3</vt:lpstr>
      <vt:lpstr>Ion Boardroom</vt:lpstr>
      <vt:lpstr>FINAL PROJECT PRESENTATION  SYS660-Decision and Risk Analysis</vt:lpstr>
      <vt:lpstr>What is Shoe Recommendation System? </vt:lpstr>
      <vt:lpstr>Motivation</vt:lpstr>
      <vt:lpstr>Users of Shoe Recommendation System</vt:lpstr>
      <vt:lpstr>Types Of Shoes </vt:lpstr>
      <vt:lpstr>Brands of Shoes </vt:lpstr>
      <vt:lpstr>Data Collection</vt:lpstr>
      <vt:lpstr>Dataset Description</vt:lpstr>
      <vt:lpstr>Dataset Description Continued</vt:lpstr>
      <vt:lpstr>Selection Criteria</vt:lpstr>
      <vt:lpstr>Utility Curves</vt:lpstr>
      <vt:lpstr>Development Plan</vt:lpstr>
      <vt:lpstr>User Input </vt:lpstr>
      <vt:lpstr>User Input Description of Shoe Recommendation system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 Rao</dc:creator>
  <cp:lastModifiedBy>priya rao</cp:lastModifiedBy>
  <cp:revision>64</cp:revision>
  <dcterms:created xsi:type="dcterms:W3CDTF">2023-12-16T15:20:16Z</dcterms:created>
  <dcterms:modified xsi:type="dcterms:W3CDTF">2025-03-29T08:03:05Z</dcterms:modified>
</cp:coreProperties>
</file>

<file path=docProps/thumbnail.jpeg>
</file>